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Comparison of Water Costs at Baltimore City High</a:t>
            </a:r>
            <a:r>
              <a:rPr lang="en-US" sz="1600" baseline="0"/>
              <a:t> Schools FY 2013 </a:t>
            </a:r>
            <a:endParaRPr lang="en-US" sz="1600"/>
          </a:p>
        </c:rich>
      </c:tx>
      <c:layout>
        <c:manualLayout>
          <c:xMode val="edge"/>
          <c:yMode val="edge"/>
          <c:x val="9.0678929868369854E-2"/>
          <c:y val="1.013501013088123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5"/>
              <c:layout>
                <c:manualLayout>
                  <c:x val="-0.18753494266656415"/>
                  <c:y val="0.405109000468947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[BCPSS403] Baltimore Polytechnic Institute,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3017271433766628"/>
                  <c:y val="-0.188186498415218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[BCPSS407] Western High, $302,675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391718638613475E-4"/>
                  <c:y val="-4.9856100038700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'[Water-use-at-City-High-Schools-FY-2013.xlsx]COST'!$A$152:$A$172</c:f>
              <c:strCache>
                <c:ptCount val="21"/>
                <c:pt idx="0">
                  <c:v>[BCPSS348] Balti Leadership Sch for Young Women</c:v>
                </c:pt>
                <c:pt idx="1">
                  <c:v>[BCPSS382] Baltimore Design School</c:v>
                </c:pt>
                <c:pt idx="2">
                  <c:v>[BCPSS400] Edmondson-Westside Senior High</c:v>
                </c:pt>
                <c:pt idx="3">
                  <c:v>[BCPSS401] Northwestern High</c:v>
                </c:pt>
                <c:pt idx="4">
                  <c:v>[BCPSS402] W.E.B. DuBois High#418/Reginald F.Lewis H Sch#419</c:v>
                </c:pt>
                <c:pt idx="5">
                  <c:v>[BCPSS403] Baltimore Polytechnic Institute</c:v>
                </c:pt>
                <c:pt idx="6">
                  <c:v>[BCPSS405] Patterson High</c:v>
                </c:pt>
                <c:pt idx="7">
                  <c:v>[BCPSS406] Forest Park High</c:v>
                </c:pt>
                <c:pt idx="8">
                  <c:v>[BCPSS407] Western High</c:v>
                </c:pt>
                <c:pt idx="9">
                  <c:v>[BCPSS410] Mergenthaler Vo-Technical High School</c:v>
                </c:pt>
                <c:pt idx="10">
                  <c:v>[BCPSS411] Baltimore Civitas M/High#343/BDJ STEM Acad W#364</c:v>
                </c:pt>
                <c:pt idx="11">
                  <c:v>[BCPSS413] Excel Academy @ Francis M. Wood High # 178</c:v>
                </c:pt>
                <c:pt idx="12">
                  <c:v>[BCPSS414] Paul Laurence Dunbar High</c:v>
                </c:pt>
                <c:pt idx="13">
                  <c:v>[BCPSS415] Baltimore School for the Arts</c:v>
                </c:pt>
                <c:pt idx="14">
                  <c:v>[BCPSS416] Digital Harbor High Sch</c:v>
                </c:pt>
                <c:pt idx="15">
                  <c:v>[BCPSS423] Baltimore Freedom Academy</c:v>
                </c:pt>
                <c:pt idx="16">
                  <c:v>[BCPSS450] Frederick Douglass High</c:v>
                </c:pt>
                <c:pt idx="17">
                  <c:v>[BCPSS454] Carver Vocational-Technical High</c:v>
                </c:pt>
                <c:pt idx="18">
                  <c:v>[BCPSS456] Achievement Ac@ HarborCity H #413/Balt Antioch#366</c:v>
                </c:pt>
                <c:pt idx="19">
                  <c:v>[BCPSS457] Baltimore Rising Star Acad@Laurence G. Paquin#344</c:v>
                </c:pt>
                <c:pt idx="20">
                  <c:v>[BCPSS480] Baltimore City College High</c:v>
                </c:pt>
              </c:strCache>
            </c:strRef>
          </c:cat>
          <c:val>
            <c:numRef>
              <c:f>'[Water-use-at-City-High-Schools-FY-2013.xlsx]COST'!$H$152:$H$172</c:f>
              <c:numCache>
                <c:formatCode>[$$-409]#,##0_);[$$-409]\(#,##0\)</c:formatCode>
                <c:ptCount val="21"/>
                <c:pt idx="0">
                  <c:v>6867</c:v>
                </c:pt>
                <c:pt idx="1">
                  <c:v>4126.76</c:v>
                </c:pt>
                <c:pt idx="2">
                  <c:v>35597.58</c:v>
                </c:pt>
                <c:pt idx="3">
                  <c:v>29349.31</c:v>
                </c:pt>
                <c:pt idx="4">
                  <c:v>32432.1</c:v>
                </c:pt>
                <c:pt idx="5">
                  <c:v>127.88</c:v>
                </c:pt>
                <c:pt idx="6">
                  <c:v>43449.31</c:v>
                </c:pt>
                <c:pt idx="7">
                  <c:v>17961.36</c:v>
                </c:pt>
                <c:pt idx="8">
                  <c:v>302547.01</c:v>
                </c:pt>
                <c:pt idx="9">
                  <c:v>27767.84</c:v>
                </c:pt>
                <c:pt idx="10">
                  <c:v>372.84</c:v>
                </c:pt>
                <c:pt idx="11">
                  <c:v>9905.52</c:v>
                </c:pt>
                <c:pt idx="12">
                  <c:v>17505.240000000002</c:v>
                </c:pt>
                <c:pt idx="13">
                  <c:v>17243.53</c:v>
                </c:pt>
                <c:pt idx="14">
                  <c:v>86946.87</c:v>
                </c:pt>
                <c:pt idx="15">
                  <c:v>36106.85</c:v>
                </c:pt>
                <c:pt idx="16">
                  <c:v>12181.38</c:v>
                </c:pt>
                <c:pt idx="17">
                  <c:v>18655</c:v>
                </c:pt>
                <c:pt idx="18">
                  <c:v>10322.540000000001</c:v>
                </c:pt>
                <c:pt idx="19">
                  <c:v>37252.82</c:v>
                </c:pt>
                <c:pt idx="20">
                  <c:v>49442.71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0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8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615F-68BC-4D22-9843-879278D4997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E3FE-5CFA-4CE2-AF33-F64359BB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25104"/>
              </p:ext>
            </p:extLst>
          </p:nvPr>
        </p:nvGraphicFramePr>
        <p:xfrm>
          <a:off x="228600" y="304800"/>
          <a:ext cx="8755925" cy="6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" r:id="rId3" imgW="6854145" imgH="4806006" progId="Photoshop.Image.11">
                  <p:embed/>
                </p:oleObj>
              </mc:Choice>
              <mc:Fallback>
                <p:oleObj name="Image" r:id="rId3" imgW="6854145" imgH="4806006" progId="Photoshop.Image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8755925" cy="6149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6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78496"/>
              </p:ext>
            </p:extLst>
          </p:nvPr>
        </p:nvGraphicFramePr>
        <p:xfrm>
          <a:off x="152400" y="381000"/>
          <a:ext cx="8915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" r:id="rId3" imgW="8910389" imgH="4806006" progId="Photoshop.Image.11">
                  <p:embed/>
                </p:oleObj>
              </mc:Choice>
              <mc:Fallback>
                <p:oleObj name="Image" r:id="rId3" imgW="8910389" imgH="4806006" progId="Photoshop.Image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"/>
                        <a:ext cx="8915400" cy="556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59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31127" y="203835"/>
          <a:ext cx="8881745" cy="645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46495"/>
              </p:ext>
            </p:extLst>
          </p:nvPr>
        </p:nvGraphicFramePr>
        <p:xfrm>
          <a:off x="381000" y="295275"/>
          <a:ext cx="8229600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3" imgW="8224974" imgH="6179151" progId="Photoshop.Image.11">
                  <p:embed/>
                </p:oleObj>
              </mc:Choice>
              <mc:Fallback>
                <p:oleObj name="Image" r:id="rId3" imgW="8224974" imgH="6179151" progId="Photoshop.Image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5275"/>
                        <a:ext cx="8229600" cy="618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44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16734"/>
              </p:ext>
            </p:extLst>
          </p:nvPr>
        </p:nvGraphicFramePr>
        <p:xfrm>
          <a:off x="381000" y="304800"/>
          <a:ext cx="8229600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" r:id="rId3" imgW="8224974" imgH="6179151" progId="Photoshop.Image.11">
                  <p:embed/>
                </p:oleObj>
              </mc:Choice>
              <mc:Fallback>
                <p:oleObj name="Image" r:id="rId3" imgW="8224974" imgH="6179151" progId="Photoshop.Image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229600" cy="618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17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stats from student surveys</dc:title>
  <dc:creator>Shan</dc:creator>
  <cp:lastModifiedBy>Shan</cp:lastModifiedBy>
  <cp:revision>5</cp:revision>
  <dcterms:created xsi:type="dcterms:W3CDTF">2015-01-18T16:03:51Z</dcterms:created>
  <dcterms:modified xsi:type="dcterms:W3CDTF">2015-01-18T16:44:59Z</dcterms:modified>
</cp:coreProperties>
</file>